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oto Sans Medium"/>
      <p:regular r:id="rId27"/>
      <p:bold r:id="rId28"/>
      <p:italic r:id="rId29"/>
      <p:boldItalic r:id="rId30"/>
    </p:embeddedFont>
    <p:embeddedFont>
      <p:font typeface="Noto Sans"/>
      <p:regular r:id="rId31"/>
      <p:bold r:id="rId32"/>
      <p:italic r:id="rId33"/>
      <p:boldItalic r:id="rId34"/>
    </p:embeddedFont>
    <p:embeddedFont>
      <p:font typeface="Noto Sans Light"/>
      <p:regular r:id="rId35"/>
      <p:bold r:id="rId36"/>
      <p:italic r:id="rId37"/>
      <p:boldItalic r:id="rId38"/>
    </p:embeddedFont>
    <p:embeddedFont>
      <p:font typeface="Nanum Gothic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otoSansMedium-bold.fntdata"/><Relationship Id="rId27" Type="http://schemas.openxmlformats.org/officeDocument/2006/relationships/font" Target="fonts/NotoSans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-regular.fntdata"/><Relationship Id="rId30" Type="http://schemas.openxmlformats.org/officeDocument/2006/relationships/font" Target="fonts/Noto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NotoSans-italic.fntdata"/><Relationship Id="rId10" Type="http://schemas.openxmlformats.org/officeDocument/2006/relationships/slide" Target="slides/slide4.xml"/><Relationship Id="rId32" Type="http://schemas.openxmlformats.org/officeDocument/2006/relationships/font" Target="fonts/NotoSans-bold.fntdata"/><Relationship Id="rId13" Type="http://schemas.openxmlformats.org/officeDocument/2006/relationships/slide" Target="slides/slide7.xml"/><Relationship Id="rId35" Type="http://schemas.openxmlformats.org/officeDocument/2006/relationships/font" Target="fonts/NotoSansLight-regular.fntdata"/><Relationship Id="rId12" Type="http://schemas.openxmlformats.org/officeDocument/2006/relationships/slide" Target="slides/slide6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9.xml"/><Relationship Id="rId37" Type="http://schemas.openxmlformats.org/officeDocument/2006/relationships/font" Target="fonts/NotoSansLight-italic.fntdata"/><Relationship Id="rId14" Type="http://schemas.openxmlformats.org/officeDocument/2006/relationships/slide" Target="slides/slide8.xml"/><Relationship Id="rId36" Type="http://schemas.openxmlformats.org/officeDocument/2006/relationships/font" Target="fonts/NotoSansLight-bold.fntdata"/><Relationship Id="rId17" Type="http://schemas.openxmlformats.org/officeDocument/2006/relationships/slide" Target="slides/slide11.xml"/><Relationship Id="rId39" Type="http://schemas.openxmlformats.org/officeDocument/2006/relationships/font" Target="fonts/NanumGothic-regular.fntdata"/><Relationship Id="rId16" Type="http://schemas.openxmlformats.org/officeDocument/2006/relationships/slide" Target="slides/slide10.xml"/><Relationship Id="rId38" Type="http://schemas.openxmlformats.org/officeDocument/2006/relationships/font" Target="fonts/NotoSans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42b00f827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142b00f827_3_7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b85fe0255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2b85fe0255_2_101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b85fe0255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2b85fe0255_2_13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b85fe025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2b85fe0255_2_14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42b00f827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142b00f827_3_30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0fcf28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e0fcf2869e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0fcf2869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e0fcf2869e_2_4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0fcf2869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e0fcf2869e_2_78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0fcf2869e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e0fcf2869e_2_208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0fcf2869e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e0fcf2869e_2_174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0fcf2869e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e0fcf2869e_2_192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42b00f827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142b00f827_3_9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42b00f827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142b00f827_3_330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42b00f82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142b00f827_3_14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42b00f827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142b00f827_3_12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42b00f8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142b00f827_1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42b00f827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142b00f827_3_19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b85fe025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2b85fe0255_2_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b85fe025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2b85fe0255_2_4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b85fe025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2b85fe0255_2_6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Relationship Id="rId8" Type="http://schemas.openxmlformats.org/officeDocument/2006/relationships/image" Target="../media/image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90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Relationship Id="rId8" Type="http://schemas.openxmlformats.org/officeDocument/2006/relationships/image" Target="../media/image1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86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Relationship Id="rId8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97.png"/><Relationship Id="rId13" Type="http://schemas.openxmlformats.org/officeDocument/2006/relationships/image" Target="../media/image83.png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82.png"/><Relationship Id="rId14" Type="http://schemas.openxmlformats.org/officeDocument/2006/relationships/image" Target="../media/image99.png"/><Relationship Id="rId5" Type="http://schemas.openxmlformats.org/officeDocument/2006/relationships/image" Target="../media/image13.png"/><Relationship Id="rId6" Type="http://schemas.openxmlformats.org/officeDocument/2006/relationships/image" Target="../media/image80.png"/><Relationship Id="rId7" Type="http://schemas.openxmlformats.org/officeDocument/2006/relationships/image" Target="../media/image10.png"/><Relationship Id="rId8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3" Type="http://schemas.openxmlformats.org/officeDocument/2006/relationships/image" Target="../media/image99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82.png"/><Relationship Id="rId14" Type="http://schemas.openxmlformats.org/officeDocument/2006/relationships/image" Target="../media/image104.png"/><Relationship Id="rId5" Type="http://schemas.openxmlformats.org/officeDocument/2006/relationships/image" Target="../media/image13.png"/><Relationship Id="rId6" Type="http://schemas.openxmlformats.org/officeDocument/2006/relationships/image" Target="../media/image80.png"/><Relationship Id="rId7" Type="http://schemas.openxmlformats.org/officeDocument/2006/relationships/image" Target="../media/image10.png"/><Relationship Id="rId8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08.png"/><Relationship Id="rId13" Type="http://schemas.openxmlformats.org/officeDocument/2006/relationships/image" Target="../media/image124.png"/><Relationship Id="rId1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07.png"/><Relationship Id="rId5" Type="http://schemas.openxmlformats.org/officeDocument/2006/relationships/image" Target="../media/image105.png"/><Relationship Id="rId6" Type="http://schemas.openxmlformats.org/officeDocument/2006/relationships/image" Target="../media/image1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2.png"/><Relationship Id="rId4" Type="http://schemas.openxmlformats.org/officeDocument/2006/relationships/image" Target="../media/image13.png"/><Relationship Id="rId9" Type="http://schemas.openxmlformats.org/officeDocument/2006/relationships/image" Target="../media/image130.png"/><Relationship Id="rId5" Type="http://schemas.openxmlformats.org/officeDocument/2006/relationships/image" Target="../media/image128.png"/><Relationship Id="rId6" Type="http://schemas.openxmlformats.org/officeDocument/2006/relationships/image" Target="../media/image10.png"/><Relationship Id="rId7" Type="http://schemas.openxmlformats.org/officeDocument/2006/relationships/image" Target="../media/image117.png"/><Relationship Id="rId8" Type="http://schemas.openxmlformats.org/officeDocument/2006/relationships/image" Target="../media/image1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2.png"/><Relationship Id="rId4" Type="http://schemas.openxmlformats.org/officeDocument/2006/relationships/image" Target="../media/image13.png"/><Relationship Id="rId5" Type="http://schemas.openxmlformats.org/officeDocument/2006/relationships/image" Target="../media/image128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7.png"/><Relationship Id="rId6" Type="http://schemas.openxmlformats.org/officeDocument/2006/relationships/image" Target="../media/image126.png"/><Relationship Id="rId7" Type="http://schemas.openxmlformats.org/officeDocument/2006/relationships/image" Target="../media/image136.png"/><Relationship Id="rId8" Type="http://schemas.openxmlformats.org/officeDocument/2006/relationships/image" Target="../media/image1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7.png"/><Relationship Id="rId6" Type="http://schemas.openxmlformats.org/officeDocument/2006/relationships/image" Target="../media/image126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8.png"/><Relationship Id="rId13" Type="http://schemas.openxmlformats.org/officeDocument/2006/relationships/image" Target="../media/image44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5" Type="http://schemas.openxmlformats.org/officeDocument/2006/relationships/image" Target="../media/image29.png"/><Relationship Id="rId1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51.png"/><Relationship Id="rId13" Type="http://schemas.openxmlformats.org/officeDocument/2006/relationships/image" Target="../media/image4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image" Target="../media/image63.png"/><Relationship Id="rId5" Type="http://schemas.openxmlformats.org/officeDocument/2006/relationships/image" Target="../media/image42.png"/><Relationship Id="rId6" Type="http://schemas.openxmlformats.org/officeDocument/2006/relationships/image" Target="../media/image13.png"/><Relationship Id="rId7" Type="http://schemas.openxmlformats.org/officeDocument/2006/relationships/image" Target="../media/image35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3.png"/><Relationship Id="rId13" Type="http://schemas.openxmlformats.org/officeDocument/2006/relationships/image" Target="../media/image44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5" Type="http://schemas.openxmlformats.org/officeDocument/2006/relationships/image" Target="../media/image62.png"/><Relationship Id="rId1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7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75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69.png"/><Relationship Id="rId8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76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Relationship Id="rId7" Type="http://schemas.openxmlformats.org/officeDocument/2006/relationships/image" Target="../media/image87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80000">
            <a:off x="6196722" y="3878772"/>
            <a:ext cx="3085715" cy="182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0000">
            <a:off x="-738307" y="525034"/>
            <a:ext cx="2936709" cy="173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453" y="-9524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453" y="4778009"/>
            <a:ext cx="1000012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9633" y="4767125"/>
            <a:ext cx="1000000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8809" y="4767125"/>
            <a:ext cx="1000000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7747321" y="1067687"/>
            <a:ext cx="166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oto Sans Light"/>
                <a:ea typeface="Noto Sans Light"/>
                <a:cs typeface="Noto Sans Light"/>
                <a:sym typeface="Noto Sans Light"/>
              </a:rPr>
              <a:t>SBA용산캠퍼스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8029160" y="1067687"/>
            <a:ext cx="186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oto Sans Light"/>
                <a:ea typeface="Noto Sans Light"/>
                <a:cs typeface="Noto Sans Light"/>
                <a:sym typeface="Noto Sans Light"/>
              </a:rPr>
              <a:t>부트캠프에서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8295429" y="1067687"/>
            <a:ext cx="166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oto Sans Light"/>
                <a:ea typeface="Noto Sans Light"/>
                <a:cs typeface="Noto Sans Light"/>
                <a:sym typeface="Noto Sans Light"/>
              </a:rPr>
              <a:t>마지막 프로젝트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470450" y="980600"/>
            <a:ext cx="5616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FFFFF"/>
                </a:solidFill>
              </a:rPr>
              <a:t>Credit Card Customer Churn Prediction Project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416021" y="4398014"/>
            <a:ext cx="154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pandas profiling을 이용한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EDA</a:t>
            </a:r>
            <a:endParaRPr sz="700"/>
          </a:p>
        </p:txBody>
      </p:sp>
      <p:sp>
        <p:nvSpPr>
          <p:cNvPr id="140" name="Google Shape;140;p25"/>
          <p:cNvSpPr txBox="1"/>
          <p:nvPr/>
        </p:nvSpPr>
        <p:spPr>
          <a:xfrm>
            <a:off x="1983341" y="4370800"/>
            <a:ext cx="139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Feature Engineering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523452" y="4386097"/>
            <a:ext cx="179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autogluon을 활용한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Modeling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793669" y="4537573"/>
            <a:ext cx="259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김종현, 김은경, 박현준, 송한솔, 장재준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6390547" y="4298107"/>
            <a:ext cx="131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팀명 : </a:t>
            </a: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Last Dance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8">
            <a:alphaModFix amt="76000"/>
          </a:blip>
          <a:stretch>
            <a:fillRect/>
          </a:stretch>
        </p:blipFill>
        <p:spPr>
          <a:xfrm>
            <a:off x="6301324" y="2533799"/>
            <a:ext cx="2165552" cy="1508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550" y="529075"/>
            <a:ext cx="1872550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485600" y="504575"/>
            <a:ext cx="18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Customer_Age</a:t>
            </a: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(연령)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800" y="2312425"/>
            <a:ext cx="2011900" cy="10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/>
        </p:nvSpPr>
        <p:spPr>
          <a:xfrm>
            <a:off x="6645100" y="1253350"/>
            <a:ext cx="17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6352800" y="2412325"/>
            <a:ext cx="20673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주 소비층인 30~50대의 사람들이 주 고객층을 이루고 있음.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 고객층의 이탈건수가 많다.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550" y="1500100"/>
            <a:ext cx="5150100" cy="24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09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550" y="529075"/>
            <a:ext cx="2183724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/>
          <p:nvPr/>
        </p:nvSpPr>
        <p:spPr>
          <a:xfrm>
            <a:off x="485600" y="504575"/>
            <a:ext cx="26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총 거래금액, 총 거래건수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800" y="2312425"/>
            <a:ext cx="2011900" cy="1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6645100" y="1253350"/>
            <a:ext cx="17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6352800" y="2412325"/>
            <a:ext cx="20673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거래금액과 거래건수가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높은 쪽보다 </a:t>
            </a:r>
            <a:r>
              <a:rPr b="1" lang="ko" sz="1000">
                <a:latin typeface="Calibri"/>
                <a:ea typeface="Calibri"/>
                <a:cs typeface="Calibri"/>
                <a:sym typeface="Calibri"/>
              </a:rPr>
              <a:t>낮은 쪽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에서의 이탈률이 높다.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 거래카드, 충성고객 개념과 연결지어 볼 수 있을 것 같다.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550" y="986450"/>
            <a:ext cx="4925951" cy="1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550" y="3134631"/>
            <a:ext cx="4925949" cy="18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550" y="529075"/>
            <a:ext cx="2183724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6"/>
          <p:cNvSpPr txBox="1"/>
          <p:nvPr/>
        </p:nvSpPr>
        <p:spPr>
          <a:xfrm>
            <a:off x="485600" y="504575"/>
            <a:ext cx="26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총 거래금액, 총 거래건수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800" y="2312425"/>
            <a:ext cx="2011900" cy="12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6645100" y="1253350"/>
            <a:ext cx="17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6352800" y="2412325"/>
            <a:ext cx="2067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Blue카드 사용자가 압도적으로 많다. 그만큼 이탈 건수도 많다.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Platinum카드 사용자의 이탈률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(20명 중 5명 = 1/4  = 25%)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550" y="2968585"/>
            <a:ext cx="5388480" cy="20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550" y="1093475"/>
            <a:ext cx="5388474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60"/>
            <a:ext cx="1093199" cy="91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948" y="839298"/>
            <a:ext cx="3810692" cy="35118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527953" y="580157"/>
            <a:ext cx="216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분석 결과 정리 및 개선안 도출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956885" y="1558607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952" y="2576213"/>
            <a:ext cx="627457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527953" y="4678886"/>
            <a:ext cx="25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9716" y="3047881"/>
            <a:ext cx="156749" cy="89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/>
        </p:nvSpPr>
        <p:spPr>
          <a:xfrm>
            <a:off x="2324864" y="905139"/>
            <a:ext cx="568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충성도가 낮은 고객을 Targeting?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9716" y="2921540"/>
            <a:ext cx="156749" cy="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94486" y="1324005"/>
            <a:ext cx="1573797" cy="159499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/>
          <p:nvPr/>
        </p:nvSpPr>
        <p:spPr>
          <a:xfrm>
            <a:off x="2707290" y="2089586"/>
            <a:ext cx="21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2993610" y="1838635"/>
            <a:ext cx="157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</a:rPr>
              <a:t>Blue</a:t>
            </a:r>
            <a:r>
              <a:rPr lang="ko" sz="1600">
                <a:solidFill>
                  <a:srgbClr val="74EABC"/>
                </a:solidFill>
              </a:rPr>
              <a:t>카드 </a:t>
            </a:r>
            <a:endParaRPr sz="1600">
              <a:solidFill>
                <a:srgbClr val="74EABC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74EABC"/>
                </a:solidFill>
              </a:rPr>
              <a:t>소지자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3010" y="1460806"/>
            <a:ext cx="156749" cy="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4813" y="1301765"/>
            <a:ext cx="1573797" cy="159499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5467616" y="2093500"/>
            <a:ext cx="21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5781152" y="1793278"/>
            <a:ext cx="157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Platinum</a:t>
            </a:r>
            <a:r>
              <a:rPr lang="ko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카드 소지자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03" y="3219186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46400" y="3215418"/>
            <a:ext cx="5748926" cy="1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63337" y="1456709"/>
            <a:ext cx="156749" cy="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1425" y="3246477"/>
            <a:ext cx="5699324" cy="4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1425" y="3733125"/>
            <a:ext cx="5699324" cy="4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2609417" y="3311731"/>
            <a:ext cx="5223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Font typeface="Noto Sans"/>
              <a:buChar char="-"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카드 거래량, 또는 거래액, 카드 종류 별 이탈 여부를 확인한 결과 상대적으로 낮은 사람들의 이탈률이 높음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why? 주 거래 카드가 아닐 가능성이 높다고 판단. 즉, 충성도가 낮은 고객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Font typeface="Noto Sans"/>
              <a:buChar char="-"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Platinum카드를 소유한 고객들(VIP고객)은 이탈 비중이 1/4로 높은 편이지만 워낙 표본 수치가 적어 모델을 통해 예측하기가 힘듦. 다른 마케팅 방식을 사용해야 함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즉, 상대적으로 낮은 카드 등급을 소유한 고객, 거래량과 거래액이 낮은 고객들을 대상으로 적당한 기준 내에서 신용한도를 늘려주거나, 지속적으로 카드를 쓸 수 있도록 마케팅을 진행하여야 한다고 판단.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527952" y="2177267"/>
            <a:ext cx="1081125" cy="53381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향후 마케팅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방향 제시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948" y="839298"/>
            <a:ext cx="3810691" cy="35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 txBox="1"/>
          <p:nvPr/>
        </p:nvSpPr>
        <p:spPr>
          <a:xfrm>
            <a:off x="527953" y="580157"/>
            <a:ext cx="216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분석 결과 정리 및 개선안 도출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952" y="2576213"/>
            <a:ext cx="627456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/>
          <p:nvPr/>
        </p:nvSpPr>
        <p:spPr>
          <a:xfrm>
            <a:off x="527953" y="4678886"/>
            <a:ext cx="25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316" y="3047881"/>
            <a:ext cx="156749" cy="8919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2324864" y="905139"/>
            <a:ext cx="568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주 소비층의 이탈률이 높다?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316" y="2921540"/>
            <a:ext cx="156749" cy="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59213" y="1301765"/>
            <a:ext cx="1573797" cy="159499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 txBox="1"/>
          <p:nvPr/>
        </p:nvSpPr>
        <p:spPr>
          <a:xfrm>
            <a:off x="2572017" y="2093500"/>
            <a:ext cx="21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2885552" y="1945678"/>
            <a:ext cx="157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30 ~ 50</a:t>
            </a:r>
            <a:r>
              <a:rPr lang="ko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 대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6403" y="3219186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00" y="3215418"/>
            <a:ext cx="5748926" cy="1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67737" y="1456709"/>
            <a:ext cx="156749" cy="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1425" y="3242651"/>
            <a:ext cx="5699324" cy="3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1425" y="3593825"/>
            <a:ext cx="5699324" cy="6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 txBox="1"/>
          <p:nvPr/>
        </p:nvSpPr>
        <p:spPr>
          <a:xfrm>
            <a:off x="2609417" y="3311731"/>
            <a:ext cx="5223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Font typeface="Noto Sans"/>
              <a:buChar char="-"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가장 왕성한 경제활동을 하며 주요 소비층인 30~50대의 이탈률이 높은 것은 큰 문제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Font typeface="Noto Sans"/>
              <a:buChar char="-"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30~50대 그룹을 추출하여 분석 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&gt; 추가 결제를 위한 신용한도 금액 총 3000이하 고객들이 주로 이탈하는 것을 확인 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&gt; 총 거래금액 3000달러 이하 고객들이 주로 이탈</a:t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oto Sans"/>
                <a:ea typeface="Noto Sans"/>
                <a:cs typeface="Noto Sans"/>
                <a:sym typeface="Noto Sans"/>
              </a:rPr>
              <a:t>&gt; ‘Total_Trans_Amt’ 변수에서 이탈 고객들의 대부분이 적은 금액의 거래만을 하였음 </a:t>
            </a:r>
            <a:endParaRPr b="1"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"/>
                <a:ea typeface="Noto Sans"/>
                <a:cs typeface="Noto Sans"/>
                <a:sym typeface="Noto Sans"/>
              </a:rPr>
              <a:t>즉, 사용 액을 늘리기 위해 신용 한도를 상향하는 전략을 사용하거나, 고객들의 추가 데이터를 수집하여 고객들의 성향과 취향을 파악하여 맞춤형 마케팅을 쓰는 것이 좋아보임.</a:t>
            </a:r>
            <a:endParaRPr b="1" sz="1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527953" y="2177267"/>
            <a:ext cx="108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향후 마케팅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방향 제시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33625" y="1301775"/>
            <a:ext cx="2961698" cy="15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 txBox="1"/>
          <p:nvPr/>
        </p:nvSpPr>
        <p:spPr>
          <a:xfrm>
            <a:off x="353352" y="601732"/>
            <a:ext cx="2162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Data Preprocessing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53" y="2576213"/>
            <a:ext cx="720750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7205" y="1095665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7205" y="1091915"/>
            <a:ext cx="5748914" cy="97991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 txBox="1"/>
          <p:nvPr/>
        </p:nvSpPr>
        <p:spPr>
          <a:xfrm>
            <a:off x="2515450" y="1326821"/>
            <a:ext cx="15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Encoding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one-hot-encoding</a:t>
            </a:r>
            <a:endParaRPr sz="900"/>
          </a:p>
        </p:txBody>
      </p:sp>
      <p:pic>
        <p:nvPicPr>
          <p:cNvPr id="460" name="Google Shape;46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492048" y="1576025"/>
            <a:ext cx="936909" cy="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14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4605207" y="1262017"/>
            <a:ext cx="427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범주형 &gt; 수치형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4605589" y="1723168"/>
            <a:ext cx="39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</a:rPr>
              <a:t>Education_Level, Marital_Status, Income_Category, Card_Category</a:t>
            </a:r>
            <a:endParaRPr b="1"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05033" y="2343875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05033" y="2344887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499876" y="2824234"/>
            <a:ext cx="936909" cy="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/>
          <p:nvPr/>
        </p:nvSpPr>
        <p:spPr>
          <a:xfrm>
            <a:off x="4649710" y="2742643"/>
            <a:ext cx="427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Target variables : Attrition_Flag, Gender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05033" y="3615305"/>
            <a:ext cx="5748914" cy="9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499876" y="4095664"/>
            <a:ext cx="936909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961" y="1298249"/>
            <a:ext cx="92586" cy="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961" y="1760675"/>
            <a:ext cx="92586" cy="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961" y="3812756"/>
            <a:ext cx="92586" cy="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961" y="4269589"/>
            <a:ext cx="92586" cy="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961" y="2786913"/>
            <a:ext cx="92586" cy="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7646" y="4095581"/>
            <a:ext cx="4373183" cy="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58651" y="1577984"/>
            <a:ext cx="4373183" cy="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05033" y="2340124"/>
            <a:ext cx="1377108" cy="9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9"/>
          <p:cNvSpPr txBox="1"/>
          <p:nvPr/>
        </p:nvSpPr>
        <p:spPr>
          <a:xfrm>
            <a:off x="2835491" y="2606449"/>
            <a:ext cx="88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Binary variables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5025" y="3600775"/>
            <a:ext cx="5748925" cy="9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76" y="3076950"/>
            <a:ext cx="6294900" cy="1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0"/>
          <p:cNvSpPr txBox="1"/>
          <p:nvPr/>
        </p:nvSpPr>
        <p:spPr>
          <a:xfrm>
            <a:off x="400952" y="539832"/>
            <a:ext cx="216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Modeling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53" y="2576213"/>
            <a:ext cx="535839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 txBox="1"/>
          <p:nvPr/>
        </p:nvSpPr>
        <p:spPr>
          <a:xfrm>
            <a:off x="527953" y="4678886"/>
            <a:ext cx="24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8412" y="1503054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6654" y="1989342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1613" y="1501258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9855" y="2003199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6964" y="654275"/>
            <a:ext cx="4878112" cy="23741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0"/>
          <p:cNvSpPr txBox="1"/>
          <p:nvPr/>
        </p:nvSpPr>
        <p:spPr>
          <a:xfrm>
            <a:off x="854475" y="3076950"/>
            <a:ext cx="6027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425059"/>
              </a:buClr>
              <a:buSzPts val="1500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평가 기준 : Recall(재현율) = </a:t>
            </a:r>
            <a:endParaRPr b="1"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TP : 실제 이탈 고객을 예측해서 맞음.</a:t>
            </a:r>
            <a:endParaRPr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FN : 실제 이탈하지 않을 사람을 이탈자로 예측함.</a:t>
            </a:r>
            <a:endParaRPr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FN이 최소가 되는 성능평가 지표를 사용하기로 함.</a:t>
            </a:r>
            <a:endParaRPr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7" name="Google Shape;49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0173" y="3092300"/>
            <a:ext cx="838956" cy="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125" y="1433475"/>
            <a:ext cx="6294900" cy="3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1"/>
          <p:cNvSpPr txBox="1"/>
          <p:nvPr/>
        </p:nvSpPr>
        <p:spPr>
          <a:xfrm>
            <a:off x="400952" y="539832"/>
            <a:ext cx="216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Modeling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53" y="2576213"/>
            <a:ext cx="535839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1"/>
          <p:cNvSpPr txBox="1"/>
          <p:nvPr/>
        </p:nvSpPr>
        <p:spPr>
          <a:xfrm>
            <a:off x="527953" y="4678886"/>
            <a:ext cx="24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/>
          <p:nvPr/>
        </p:nvSpPr>
        <p:spPr>
          <a:xfrm>
            <a:off x="1378125" y="1433475"/>
            <a:ext cx="6027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아마존이 머신러닝을 자동화하는 오픈소스 툴 킷</a:t>
            </a:r>
            <a:endParaRPr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수작업 필요없이 이미지, 텍스트, 테이블 데이터 셋 등에 머신러닝 모델을 활용할 수 있음.</a:t>
            </a:r>
            <a:endParaRPr sz="1500">
              <a:solidFill>
                <a:srgbClr val="4250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425059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555555"/>
                </a:solidFill>
                <a:latin typeface="Nanum Gothic"/>
                <a:ea typeface="Nanum Gothic"/>
                <a:cs typeface="Nanum Gothic"/>
                <a:sym typeface="Nanum Gothic"/>
              </a:rPr>
              <a:t>최적의 알고리즘을 선택해주는 기법으로 생각하면 됨.</a:t>
            </a:r>
            <a:endParaRPr sz="1500">
              <a:solidFill>
                <a:srgbClr val="55555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  <a:buSzPts val="1500"/>
              <a:buFont typeface="Nanum Gothic"/>
              <a:buChar char="❏"/>
            </a:pPr>
            <a:r>
              <a:rPr lang="ko" sz="1500">
                <a:solidFill>
                  <a:srgbClr val="555555"/>
                </a:solidFill>
                <a:latin typeface="Nanum Gothic"/>
                <a:ea typeface="Nanum Gothic"/>
                <a:cs typeface="Nanum Gothic"/>
                <a:sym typeface="Nanum Gothic"/>
              </a:rPr>
              <a:t>low 코드로 데이터 셋용 딥러닝 프로토타입 솔루션 개발 가능.</a:t>
            </a:r>
            <a:endParaRPr sz="1500">
              <a:solidFill>
                <a:srgbClr val="55555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27950" y="9264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rgbClr val="425059"/>
                </a:solidFill>
                <a:latin typeface="Nanum Gothic"/>
                <a:ea typeface="Nanum Gothic"/>
                <a:cs typeface="Nanum Gothic"/>
                <a:sym typeface="Nanum Gothic"/>
              </a:rPr>
              <a:t>Autogluon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/>
          <p:nvPr/>
        </p:nvSpPr>
        <p:spPr>
          <a:xfrm>
            <a:off x="400952" y="539832"/>
            <a:ext cx="216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Modeling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2"/>
          <p:cNvSpPr txBox="1"/>
          <p:nvPr/>
        </p:nvSpPr>
        <p:spPr>
          <a:xfrm>
            <a:off x="527953" y="4678886"/>
            <a:ext cx="24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8412" y="1503054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654" y="1989342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1613" y="1501258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9855" y="2003199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53" y="1346798"/>
            <a:ext cx="3889787" cy="276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1177" y="1346799"/>
            <a:ext cx="3884278" cy="27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/>
          <p:nvPr/>
        </p:nvSpPr>
        <p:spPr>
          <a:xfrm>
            <a:off x="2052750" y="4315350"/>
            <a:ext cx="58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원본 데이터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6590625" y="4315350"/>
            <a:ext cx="58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SMOTE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/>
          <p:nvPr/>
        </p:nvSpPr>
        <p:spPr>
          <a:xfrm>
            <a:off x="400952" y="539832"/>
            <a:ext cx="216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Modeling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3"/>
          <p:cNvSpPr txBox="1"/>
          <p:nvPr/>
        </p:nvSpPr>
        <p:spPr>
          <a:xfrm>
            <a:off x="527953" y="4678886"/>
            <a:ext cx="24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17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8412" y="1503054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654" y="1989342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1613" y="1501258"/>
            <a:ext cx="80706" cy="8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9855" y="2003199"/>
            <a:ext cx="80774" cy="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100" y="1346800"/>
            <a:ext cx="3864674" cy="276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2976" y="1346799"/>
            <a:ext cx="3864674" cy="27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3"/>
          <p:cNvSpPr txBox="1"/>
          <p:nvPr/>
        </p:nvSpPr>
        <p:spPr>
          <a:xfrm>
            <a:off x="1974187" y="4315350"/>
            <a:ext cx="69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Tomek Link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6413174" y="4315350"/>
            <a:ext cx="117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SMOTE + </a:t>
            </a:r>
            <a:r>
              <a:rPr b="1" lang="ko" sz="800">
                <a:latin typeface="Noto Sans"/>
                <a:ea typeface="Noto Sans"/>
                <a:cs typeface="Noto Sans"/>
                <a:sym typeface="Noto Sans"/>
              </a:rPr>
              <a:t>Tomek Link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900000">
            <a:off x="4891522" y="4199408"/>
            <a:ext cx="3085715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80000">
            <a:off x="-812810" y="843859"/>
            <a:ext cx="3085715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70453" y="1436602"/>
            <a:ext cx="1101095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53" y="0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80000">
            <a:off x="7648551" y="-486672"/>
            <a:ext cx="3085715" cy="18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3367325" y="1506753"/>
            <a:ext cx="213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 Medium"/>
                <a:ea typeface="Noto Sans Medium"/>
                <a:cs typeface="Noto Sans Medium"/>
                <a:sym typeface="Noto Sans Medium"/>
              </a:rPr>
              <a:t>Project Preview</a:t>
            </a:r>
            <a:endParaRPr sz="9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325" y="1773928"/>
            <a:ext cx="1565120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2954375" y="1436602"/>
            <a:ext cx="314938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367327" y="2246761"/>
            <a:ext cx="23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 Medium"/>
                <a:ea typeface="Noto Sans Medium"/>
                <a:cs typeface="Noto Sans Medium"/>
                <a:sym typeface="Noto Sans Medium"/>
              </a:rPr>
              <a:t>문제 정의 및 목표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325" y="2513937"/>
            <a:ext cx="1565120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954375" y="2176611"/>
            <a:ext cx="314938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6019405" y="2246750"/>
            <a:ext cx="1451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preprocessing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596931" y="1436602"/>
            <a:ext cx="314938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994670" y="2982003"/>
            <a:ext cx="213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Modeling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596931" y="2176611"/>
            <a:ext cx="328571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019395" y="1511488"/>
            <a:ext cx="213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 결과 정리 및 개선안 도출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596931" y="2916620"/>
            <a:ext cx="357143" cy="73625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367327" y="2982008"/>
            <a:ext cx="1914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Overview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2954375" y="2916620"/>
            <a:ext cx="328571" cy="73625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325" y="3247065"/>
            <a:ext cx="1565120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3367327" y="3731542"/>
            <a:ext cx="213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Exploratory Data Analysis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954375" y="3647105"/>
            <a:ext cx="328571" cy="73625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325" y="3974782"/>
            <a:ext cx="1565120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394" y="1773928"/>
            <a:ext cx="1565120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394" y="2513937"/>
            <a:ext cx="1565120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394" y="3247065"/>
            <a:ext cx="1565120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80000">
            <a:off x="-738307" y="525034"/>
            <a:ext cx="2936709" cy="173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80000">
            <a:off x="6196722" y="3878772"/>
            <a:ext cx="3085715" cy="18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2595382" y="1577570"/>
            <a:ext cx="39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감사합니다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019" y="0"/>
            <a:ext cx="2000023" cy="8625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3270770" y="4519667"/>
            <a:ext cx="259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Last Dance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60"/>
            <a:ext cx="1093199" cy="91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8225" y="2245252"/>
            <a:ext cx="1914900" cy="2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3473" y="3482868"/>
            <a:ext cx="1501018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1750" y="2245252"/>
            <a:ext cx="1914900" cy="2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6543" y="3404618"/>
            <a:ext cx="1518014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5275" y="2245252"/>
            <a:ext cx="1914900" cy="24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346427" y="601732"/>
            <a:ext cx="159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Project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Preview</a:t>
            </a:r>
            <a:endParaRPr sz="2800"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-956885" y="1558607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7952" y="2576213"/>
            <a:ext cx="949697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4058271" y="3431240"/>
            <a:ext cx="199677" cy="1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2085275" y="3542650"/>
            <a:ext cx="191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마케팅이 약해지고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 혜택은 줄었으면서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허들이 높아져 탈퇴 회원이 증가하는 추세.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신규 고객보다는 휴면 고객을 다시 이용하게 하는 것이 더 이득이므로 유인에 총력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7527" y="895750"/>
            <a:ext cx="1196894" cy="12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6357609" y="3431240"/>
            <a:ext cx="199677" cy="1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4361750" y="3590325"/>
            <a:ext cx="191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결제 과정을 최소화 하는것이 중요.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결제 과정에 불편함을 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느끼는 경우의 대부분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그 카드를 쓰지 않을 가능성이 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매우 높음 -&gt; 간편결제가 관건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638225" y="3594404"/>
            <a:ext cx="19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카드사는 단골 고객, 일명 ‘큰손’을 다른 경쟁사에 뺏기지 않고 잘 지키는 것이 매우 중요.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분석을 통해 개별 고객들의 성향을 파악하고 이를 통해 마케팅에 적극적으로 활용해야 함. 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2242000" y="2648150"/>
            <a:ext cx="163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74EABC"/>
                </a:solidFill>
              </a:rPr>
              <a:t>731</a:t>
            </a:r>
            <a:r>
              <a:rPr lang="ko" sz="1900">
                <a:solidFill>
                  <a:srgbClr val="74EABC"/>
                </a:solidFill>
                <a:latin typeface="Arial"/>
                <a:ea typeface="Arial"/>
                <a:cs typeface="Arial"/>
                <a:sym typeface="Arial"/>
              </a:rPr>
              <a:t>만</a:t>
            </a:r>
            <a:r>
              <a:rPr lang="ko" sz="1900">
                <a:solidFill>
                  <a:srgbClr val="74EABC"/>
                </a:solidFill>
              </a:rPr>
              <a:t> 5000매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244128" y="3021325"/>
            <a:ext cx="159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총 신용카드 대비 휴면카드 비중 평균 8.53%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3042" y="3404618"/>
            <a:ext cx="1532029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0612" y="2352689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1931080" y="2359563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preview 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517849" y="2648150"/>
            <a:ext cx="16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74EABC"/>
                </a:solidFill>
              </a:rPr>
              <a:t>응답자의 90%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4487268" y="3038781"/>
            <a:ext cx="1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설문 조사 결과 응답자의 90%가 결제 과정 너무 어렵다고 지적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45769" y="2335664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4136239" y="2342563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preview 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851502" y="2632046"/>
            <a:ext cx="15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74EABC"/>
                </a:solidFill>
              </a:rPr>
              <a:t>23% -&gt; 70%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6797077" y="2995082"/>
            <a:ext cx="16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데이터 분석 결과를 마케팅과 접목. 이탈방지율이 23%에서 70%까지 상승</a:t>
            </a:r>
            <a:endParaRPr sz="900"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75349" y="2333752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565829" y="2340000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preview 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527953" y="4678886"/>
            <a:ext cx="588991" cy="24318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527953" y="2177267"/>
            <a:ext cx="153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 Light"/>
                <a:ea typeface="Noto Sans Light"/>
                <a:cs typeface="Noto Sans Light"/>
                <a:sym typeface="Noto Sans Light"/>
              </a:rPr>
              <a:t>Project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"/>
                <a:ea typeface="Noto Sans"/>
                <a:cs typeface="Noto Sans"/>
                <a:sym typeface="Noto Sans"/>
              </a:rPr>
              <a:t>추진배경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85275" y="750325"/>
            <a:ext cx="2948276" cy="12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56400" y="750325"/>
            <a:ext cx="3125750" cy="12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25399" y="-8066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160" y="631439"/>
            <a:ext cx="5723989" cy="20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4160" y="631439"/>
            <a:ext cx="5723989" cy="20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288003" y="631450"/>
            <a:ext cx="1697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2800"/>
              <a:t>문제 정의 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2800"/>
              <a:t>및 목표</a:t>
            </a:r>
            <a:endParaRPr sz="2800"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956885" y="1558607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953" y="2576213"/>
            <a:ext cx="1100641" cy="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527953" y="2177267"/>
            <a:ext cx="179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4160" y="2895406"/>
            <a:ext cx="1697439" cy="172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2526016" y="3600693"/>
            <a:ext cx="16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“이탈”이란 개념 명확히 정의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43041" y="3311068"/>
            <a:ext cx="199677" cy="1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7435" y="2901964"/>
            <a:ext cx="1697439" cy="172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4662725" y="3592500"/>
            <a:ext cx="137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각 변수들의 의미를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 정확하게 이해하고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분석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56316" y="3311068"/>
            <a:ext cx="199677" cy="1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8149" y="2895900"/>
            <a:ext cx="1697439" cy="172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6549997" y="3581707"/>
            <a:ext cx="1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이탈한 고객의 특징을 파악하여 이를 기반으로 예측</a:t>
            </a:r>
            <a:endParaRPr sz="10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67030" y="3311068"/>
            <a:ext cx="199677" cy="1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2760335" y="1653041"/>
            <a:ext cx="5223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"/>
                <a:ea typeface="Noto Sans"/>
                <a:cs typeface="Noto Sans"/>
                <a:sym typeface="Noto Sans"/>
              </a:rPr>
              <a:t>문제</a:t>
            </a: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 : 카드사의 점점 더 많은 고객들이 신용카드 서비스를 떠나기 시작하여 손실이 커짐.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"/>
                <a:ea typeface="Noto Sans"/>
                <a:cs typeface="Noto Sans"/>
                <a:sym typeface="Noto Sans"/>
              </a:rPr>
              <a:t>목표</a:t>
            </a: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 : 이미 이탈한 고객들의 특징을 파악하여 이탈하지 않은 고객들 중에서 이탈 가능성이   높은 고객을 예측 또는 가능성이 있는 고객들을 예측하는 것.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"</a:t>
            </a: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고객에게 더 나은 서비스를 제공하기 위함입니다.</a:t>
            </a:r>
            <a:r>
              <a:rPr lang="ko" sz="11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35147" y="1480247"/>
            <a:ext cx="5642015" cy="2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5508" y="876923"/>
            <a:ext cx="1521294" cy="37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4274133" y="948667"/>
            <a:ext cx="21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정의 및 목표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527953" y="4678885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7786883" y="-135552"/>
            <a:ext cx="3085714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7538" y="644800"/>
            <a:ext cx="6447416" cy="171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7538" y="644800"/>
            <a:ext cx="6454604" cy="171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7238" y="2578617"/>
            <a:ext cx="1914902" cy="200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73585" y="3524131"/>
            <a:ext cx="1501018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4795" y="2578617"/>
            <a:ext cx="1914902" cy="200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92643" y="3605773"/>
            <a:ext cx="1518014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4726" y="2578617"/>
            <a:ext cx="1914902" cy="2006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346427" y="601732"/>
            <a:ext cx="159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Data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Overview</a:t>
            </a:r>
            <a:endParaRPr sz="2800"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7953" y="2576213"/>
            <a:ext cx="949697" cy="2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1657797" y="3886791"/>
            <a:ext cx="2861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23개의 변수 10127의 데이터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6760569" y="1315376"/>
            <a:ext cx="16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한결같은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즐거움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3916069" y="3888895"/>
            <a:ext cx="2872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필요 없는 2개의 컬럼 제거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6667325" y="3796075"/>
            <a:ext cx="19149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111111"/>
                </a:highlight>
              </a:rPr>
              <a:t>Existing Customer</a:t>
            </a:r>
            <a:endParaRPr sz="1000">
              <a:solidFill>
                <a:schemeClr val="lt1"/>
              </a:solidFill>
              <a:highlight>
                <a:srgbClr val="11111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highlight>
                  <a:srgbClr val="111111"/>
                </a:highlight>
              </a:rPr>
              <a:t>or Attrited Customer</a:t>
            </a:r>
            <a:endParaRPr sz="1100">
              <a:solidFill>
                <a:schemeClr val="lt1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111111"/>
              </a:highlight>
            </a:endParaRPr>
          </a:p>
          <a:p>
            <a:pPr indent="0" lvl="0" marL="0" marR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111111"/>
              </a:highlight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2219100" y="3066057"/>
            <a:ext cx="191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highlight>
                  <a:srgbClr val="111111"/>
                </a:highlight>
              </a:rPr>
              <a:t>10127 rows × 23 columns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25567" y="3596702"/>
            <a:ext cx="1532029" cy="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6824" y="2774502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2007342" y="2780095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overview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4406395" y="2998503"/>
            <a:ext cx="18678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highlight>
                  <a:srgbClr val="111111"/>
                </a:highlight>
              </a:rPr>
              <a:t>Total_Ct_Chng_Q4_Q1</a:t>
            </a:r>
            <a:endParaRPr b="1" sz="1100">
              <a:solidFill>
                <a:schemeClr val="lt1"/>
              </a:solidFill>
              <a:highlight>
                <a:srgbClr val="11111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highlight>
                  <a:srgbClr val="111111"/>
                </a:highlight>
              </a:rPr>
              <a:t>Avg_Utilization_Ratio</a:t>
            </a:r>
            <a:endParaRPr b="1" sz="1100">
              <a:solidFill>
                <a:schemeClr val="lt1"/>
              </a:solidFill>
              <a:highlight>
                <a:srgbClr val="111111"/>
              </a:highlight>
            </a:endParaRPr>
          </a:p>
          <a:p>
            <a:pPr indent="0" lvl="0" marL="0" marR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74EABC"/>
              </a:solidFill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07307" y="2774502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297827" y="2782548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overview 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840881" y="3100444"/>
            <a:ext cx="213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Target 변수 : </a:t>
            </a:r>
            <a:r>
              <a:rPr b="1" lang="ko" sz="1100">
                <a:solidFill>
                  <a:schemeClr val="lt1"/>
                </a:solidFill>
                <a:highlight>
                  <a:srgbClr val="111111"/>
                </a:highlight>
              </a:rPr>
              <a:t>Attrition_Flag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75299" y="2774502"/>
            <a:ext cx="645138" cy="18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6565829" y="2782548"/>
            <a:ext cx="12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overview </a:t>
            </a:r>
            <a:r>
              <a:rPr lang="ko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26755" y="1379365"/>
            <a:ext cx="213198" cy="2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34725" y="359700"/>
            <a:ext cx="6395452" cy="20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60"/>
            <a:ext cx="1093199" cy="91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012" y="2611387"/>
            <a:ext cx="1445595" cy="53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3633" y="4342881"/>
            <a:ext cx="1820074" cy="53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023" y="2177264"/>
            <a:ext cx="1820074" cy="34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3632" y="1579400"/>
            <a:ext cx="3138478" cy="20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527953" y="580157"/>
            <a:ext cx="216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Exploratory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Data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Analysis</a:t>
            </a:r>
            <a:endParaRPr sz="2800"/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-956885" y="1558607"/>
            <a:ext cx="2000023" cy="8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81341" y="1973260"/>
            <a:ext cx="1196895" cy="121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2762888" y="2402753"/>
            <a:ext cx="16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데이터 파악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 (Realize)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4645140" y="2359522"/>
            <a:ext cx="93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Work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Flow</a:t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88391" y="3037307"/>
            <a:ext cx="1196895" cy="121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4360450" y="3464411"/>
            <a:ext cx="16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시각화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(Visualization)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6263" y="1930626"/>
            <a:ext cx="1196895" cy="121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5827846" y="2357729"/>
            <a:ext cx="16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주요 변수 선택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(Targeting)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084189" y="2715963"/>
            <a:ext cx="219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연령, 카드종류, 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총 거래건수 등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012" y="1975199"/>
            <a:ext cx="1445595" cy="53225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7068890" y="2098220"/>
            <a:ext cx="22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‘Attrition_Flag’ == 1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이탈한 고객의 특징 파악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4200940" y="4539358"/>
            <a:ext cx="199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Seaborn, plotly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870650" y="2259011"/>
            <a:ext cx="226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상관관계 분석</a:t>
            </a:r>
            <a:endParaRPr sz="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021" y="2703389"/>
            <a:ext cx="1820074" cy="348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/>
        </p:nvSpPr>
        <p:spPr>
          <a:xfrm>
            <a:off x="657635" y="2783458"/>
            <a:ext cx="26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통계량 수치 확인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950" y="529075"/>
            <a:ext cx="2511499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638000" y="504563"/>
            <a:ext cx="27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파악 - Pandas Profiling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50" y="1051475"/>
            <a:ext cx="4898575" cy="13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597" y="1758025"/>
            <a:ext cx="4871299" cy="316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6850" y="1719212"/>
            <a:ext cx="4898576" cy="324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4149" y="1719200"/>
            <a:ext cx="5274477" cy="324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5760" y="1719204"/>
            <a:ext cx="5995538" cy="316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950" y="529075"/>
            <a:ext cx="2511499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638000" y="504563"/>
            <a:ext cx="27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파악 - Pandas Profiling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5" y="1390675"/>
            <a:ext cx="5302554" cy="284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925" y="1390674"/>
            <a:ext cx="5410825" cy="29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6550" y="1390676"/>
            <a:ext cx="5760499" cy="30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2550" y="1390675"/>
            <a:ext cx="5660074" cy="30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43177" y="1390675"/>
            <a:ext cx="5714823" cy="304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EAB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044399" y="5259"/>
            <a:ext cx="1093199" cy="91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956885" y="1558606"/>
            <a:ext cx="2000023" cy="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7786883" y="-199528"/>
            <a:ext cx="3085714" cy="18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 txBox="1"/>
          <p:nvPr/>
        </p:nvSpPr>
        <p:spPr>
          <a:xfrm>
            <a:off x="527953" y="2177267"/>
            <a:ext cx="153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550" y="529075"/>
            <a:ext cx="3361451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/>
        </p:nvSpPr>
        <p:spPr>
          <a:xfrm>
            <a:off x="485600" y="504575"/>
            <a:ext cx="33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Flag ( 0: 가입고객, 1: 이탈고객)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550" y="1884600"/>
            <a:ext cx="5889323" cy="258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1300" y="1884600"/>
            <a:ext cx="1914900" cy="22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/>
        </p:nvSpPr>
        <p:spPr>
          <a:xfrm>
            <a:off x="6645100" y="1253350"/>
            <a:ext cx="17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550" y="1051175"/>
            <a:ext cx="4588337" cy="6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6721300" y="2033488"/>
            <a:ext cx="20673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ko" sz="1000">
                <a:latin typeface="Calibri"/>
                <a:ea typeface="Calibri"/>
                <a:cs typeface="Calibri"/>
                <a:sym typeface="Calibri"/>
              </a:rPr>
              <a:t>이탈한 고객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(Attrition Flag = 1)에  초점을 맞추어 그 고객들의 특징을 파악하려고 함.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가입을 유지하고 있는 고객과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이탈한 고객을 비교해보며 </a:t>
            </a:r>
            <a:r>
              <a:rPr b="1"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두드러진 특징 차이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보이는 </a:t>
            </a:r>
            <a:r>
              <a:rPr b="1"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컬럼들을 중심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이탈 고객의 특징을 파악함.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" sz="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연령, 카드종류, 총 거래건수 등)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527953" y="4678886"/>
            <a:ext cx="58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900"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